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66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4630400" cy="8229600"/>
  <p:notesSz cx="8229600" cy="14630400"/>
  <p:embeddedFontLst>
    <p:embeddedFont>
      <p:font typeface="Roboto Slab" pitchFamily="34" charset="0"/>
      <p:bold r:id="rId18"/>
    </p:embeddedFont>
    <p:embeddedFont>
      <p:font typeface="Roboto Slab" pitchFamily="34" charset="-122"/>
      <p:bold r:id="rId19"/>
    </p:embeddedFont>
    <p:embeddedFont>
      <p:font typeface="Roboto Slab" pitchFamily="34" charset="-120"/>
      <p:bold r:id="rId20"/>
    </p:embeddedFont>
    <p:embeddedFont>
      <p:font typeface="Roboto" panose="02000000000000000000" pitchFamily="34" charset="0"/>
      <p:regular r:id="rId21"/>
    </p:embeddedFont>
    <p:embeddedFont>
      <p:font typeface="Roboto" panose="02000000000000000000" pitchFamily="34" charset="-122"/>
      <p:regular r:id="rId22"/>
    </p:embeddedFont>
    <p:embeddedFont>
      <p:font typeface="Roboto" panose="02000000000000000000" pitchFamily="34" charset="-120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  <p:embeddedFont>
      <p:font typeface="等线" panose="02010600030101010101" charset="-122"/>
      <p:regular r:id="rId28"/>
    </p:embeddedFont>
    <p:embeddedFont>
      <p:font typeface="黑体" panose="02010609060101010101" pitchFamily="49" charset="-122"/>
      <p:regular r:id="rId29"/>
    </p:embeddedFont>
    <p:embeddedFont>
      <p:font typeface="Arial Black" panose="020B0A04020102020204" pitchFamily="34" charset="0"/>
      <p:bold r:id="rId3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13.fntdata"/><Relationship Id="rId3" Type="http://schemas.openxmlformats.org/officeDocument/2006/relationships/slide" Target="slides/slide1.xml"/><Relationship Id="rId29" Type="http://schemas.openxmlformats.org/officeDocument/2006/relationships/font" Target="fonts/font12.fntdata"/><Relationship Id="rId28" Type="http://schemas.openxmlformats.org/officeDocument/2006/relationships/font" Target="fonts/font11.fntdata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9" Type="http://schemas.openxmlformats.org/officeDocument/2006/relationships/notesSlide" Target="../notesSlides/notesSlide2.xml"/><Relationship Id="rId18" Type="http://schemas.openxmlformats.org/officeDocument/2006/relationships/slideLayout" Target="../slideLayouts/slideLayout4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5650" y="671830"/>
            <a:ext cx="8421370" cy="14173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  <a:sym typeface="+mn-ea"/>
              </a:rPr>
              <a:t>Saguaro:支持边缘计算的联盟链</a:t>
            </a:r>
            <a:endParaRPr lang="en-US" sz="445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835650" y="1921510"/>
            <a:ext cx="8421370" cy="24568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3200" dirty="0">
                <a:solidFill>
                  <a:srgbClr val="3257B8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ICDE 2023</a:t>
            </a:r>
            <a:endParaRPr lang="en-US" sz="3200" dirty="0">
              <a:solidFill>
                <a:srgbClr val="3257B8"/>
              </a:solidFill>
              <a:latin typeface="Times New Roman" panose="02020603050405020304" charset="0"/>
              <a:ea typeface="Roboto Slab" pitchFamily="34" charset="-122"/>
              <a:cs typeface="Times New Roman" panose="02020603050405020304" charset="0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800" dirty="0">
              <a:solidFill>
                <a:srgbClr val="3257B8"/>
              </a:solidFill>
              <a:latin typeface="Times New Roman" panose="02020603050405020304" charset="0"/>
              <a:ea typeface="Roboto Slab" pitchFamily="34" charset="-122"/>
              <a:cs typeface="Times New Roman" panose="02020603050405020304" charset="0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rgbClr val="3257B8"/>
                </a:solidFill>
                <a:latin typeface="Times New Roman" panose="02020603050405020304" charset="0"/>
                <a:ea typeface="Roboto Slab" pitchFamily="34" charset="-122"/>
                <a:cs typeface="Times New Roman" panose="02020603050405020304" charset="0"/>
                <a:sym typeface="+mn-ea"/>
              </a:rPr>
              <a:t>Mohammad Javad Amiri; Ziliang Lai; Liana Patel; Boon Thau Loo; Eric Lo; Wenchao Zhou</a:t>
            </a:r>
            <a:endParaRPr lang="en-US" sz="2800" dirty="0">
              <a:solidFill>
                <a:srgbClr val="3257B8"/>
              </a:solidFill>
              <a:latin typeface="Times New Roman" panose="02020603050405020304" charset="0"/>
              <a:ea typeface="Roboto Slab" pitchFamily="34" charset="-122"/>
              <a:cs typeface="Times New Roman" panose="02020603050405020304" charset="0"/>
              <a:sym typeface="+mn-ea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2800" dirty="0">
              <a:solidFill>
                <a:srgbClr val="3257B8"/>
              </a:solidFill>
              <a:latin typeface="Times New Roman" panose="02020603050405020304" charset="0"/>
              <a:ea typeface="Roboto Slab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5835650" y="4961890"/>
            <a:ext cx="5464175" cy="1358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zh-CN" altLang="en-US" sz="22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汇报人</a:t>
            </a:r>
            <a:r>
              <a:rPr lang="en-US" sz="22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：</a:t>
            </a:r>
            <a:r>
              <a:rPr lang="zh-CN" altLang="en-US" sz="22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李国泽</a:t>
            </a:r>
            <a:endParaRPr lang="zh-CN" altLang="en-US" sz="2200" b="1" dirty="0">
              <a:solidFill>
                <a:srgbClr val="15213F"/>
              </a:solidFill>
              <a:latin typeface="Roboto Bold" pitchFamily="34" charset="0"/>
              <a:ea typeface="Roboto Bold" pitchFamily="34" charset="-122"/>
              <a:cs typeface="Roboto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zh-CN" altLang="en-US" sz="2200" b="1" dirty="0">
              <a:solidFill>
                <a:srgbClr val="15213F"/>
              </a:solidFill>
              <a:latin typeface="Roboto Bold" pitchFamily="34" charset="0"/>
              <a:ea typeface="Roboto Bold" pitchFamily="34" charset="-122"/>
              <a:cs typeface="Roboto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zh-CN" altLang="en-US" sz="22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授课老师：陆天</a:t>
            </a:r>
            <a:r>
              <a:rPr lang="zh-CN" altLang="en-US" sz="22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波</a:t>
            </a:r>
            <a:endParaRPr lang="zh-CN" altLang="en-US" sz="2200" b="1" dirty="0">
              <a:solidFill>
                <a:srgbClr val="15213F"/>
              </a:solidFill>
              <a:latin typeface="Roboto Bold" pitchFamily="34" charset="0"/>
              <a:ea typeface="Roboto Bold" pitchFamily="34" charset="-122"/>
              <a:cs typeface="Roboto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zh-CN" altLang="en-US" sz="2200" b="1" dirty="0">
              <a:solidFill>
                <a:srgbClr val="15213F"/>
              </a:solidFill>
              <a:latin typeface="Roboto Bold" pitchFamily="34" charset="0"/>
              <a:ea typeface="Roboto Bold" pitchFamily="34" charset="-122"/>
              <a:cs typeface="Roboto Bold" pitchFamily="34" charset="-120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151" y="499824"/>
            <a:ext cx="4544497" cy="5680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实验结果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36151" y="1431369"/>
            <a:ext cx="7871698" cy="5998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4700" dirty="0"/>
          </a:p>
        </p:txBody>
      </p:sp>
      <p:sp>
        <p:nvSpPr>
          <p:cNvPr id="5" name="Text 2"/>
          <p:cNvSpPr/>
          <p:nvPr/>
        </p:nvSpPr>
        <p:spPr>
          <a:xfrm>
            <a:off x="3435906" y="2258378"/>
            <a:ext cx="2272189" cy="2839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层级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6151" y="2651403"/>
            <a:ext cx="7871698" cy="2908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模拟了一个四层满二叉树边缘计算网络拓扑。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36151" y="3578423"/>
            <a:ext cx="7871698" cy="5998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4700" dirty="0"/>
          </a:p>
        </p:txBody>
      </p:sp>
      <p:sp>
        <p:nvSpPr>
          <p:cNvPr id="8" name="Text 5"/>
          <p:cNvSpPr/>
          <p:nvPr/>
        </p:nvSpPr>
        <p:spPr>
          <a:xfrm>
            <a:off x="3435906" y="4405432"/>
            <a:ext cx="2272189" cy="2839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场景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6151" y="4798457"/>
            <a:ext cx="7871698" cy="2908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跨域事务、移动设备和广域网络。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36151" y="5725477"/>
            <a:ext cx="7871698" cy="5998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4700" dirty="0"/>
          </a:p>
        </p:txBody>
      </p:sp>
      <p:sp>
        <p:nvSpPr>
          <p:cNvPr id="11" name="Text 8"/>
          <p:cNvSpPr/>
          <p:nvPr/>
        </p:nvSpPr>
        <p:spPr>
          <a:xfrm>
            <a:off x="3435906" y="6552486"/>
            <a:ext cx="2272189" cy="2839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结论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36151" y="6945511"/>
            <a:ext cx="7871698" cy="2908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Saguaro 在所有场景下均优于其他协议。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636151" y="7440811"/>
            <a:ext cx="7871698" cy="2908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实验表明，Saguaro 在边缘计算环境中展现出优异的性能和可扩展性。</a:t>
            </a: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总结与展望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Saguaro 巧妙利用边缘计算的分布式特性，提供高效可靠的跨域事务处理，并支持设备移动性。未来的研究方向包括提升性能、扩展功能和探索新的应用场景。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5623798" cy="70282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Saguaro </a:t>
            </a:r>
            <a:endParaRPr lang="en-US" sz="4400" dirty="0"/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787241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E9ECF2"/>
          </a:solidFill>
        </p:spPr>
      </p:sp>
      <p:sp>
        <p:nvSpPr>
          <p:cNvPr id="5" name="Text 2"/>
          <p:cNvSpPr/>
          <p:nvPr>
            <p:custDataLst>
              <p:tags r:id="rId3"/>
            </p:custDataLst>
          </p:nvPr>
        </p:nvSpPr>
        <p:spPr>
          <a:xfrm>
            <a:off x="970717" y="4807982"/>
            <a:ext cx="139065" cy="337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>
            <p:custDataLst>
              <p:tags r:id="rId4"/>
            </p:custDataLst>
          </p:nvPr>
        </p:nvSpPr>
        <p:spPr>
          <a:xfrm>
            <a:off x="1518285" y="4723686"/>
            <a:ext cx="3092172" cy="3514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zh-CN" altLang="en-US" sz="2200" dirty="0"/>
              <a:t>背景</a:t>
            </a:r>
            <a:r>
              <a:rPr lang="zh-CN" altLang="en-US" sz="2200" dirty="0"/>
              <a:t>介绍</a:t>
            </a:r>
            <a:endParaRPr lang="zh-CN" altLang="en-US" sz="2200" dirty="0"/>
          </a:p>
        </p:txBody>
      </p:sp>
      <p:sp>
        <p:nvSpPr>
          <p:cNvPr id="7" name="Text 4"/>
          <p:cNvSpPr/>
          <p:nvPr>
            <p:custDataLst>
              <p:tags r:id="rId5"/>
            </p:custDataLst>
          </p:nvPr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zh-CN" alt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主要介绍包括区块链和边缘计算的基础</a:t>
            </a:r>
            <a:r>
              <a:rPr lang="zh-CN" alt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概念</a:t>
            </a:r>
            <a:endParaRPr lang="zh-CN" altLang="en-US" sz="1750" dirty="0">
              <a:solidFill>
                <a:srgbClr val="15213F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8" name="Shape 5"/>
          <p:cNvSpPr/>
          <p:nvPr>
            <p:custDataLst>
              <p:tags r:id="rId6"/>
            </p:custDataLst>
          </p:nvPr>
        </p:nvSpPr>
        <p:spPr>
          <a:xfrm>
            <a:off x="7427714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E9ECF2"/>
          </a:solidFill>
        </p:spPr>
      </p:sp>
      <p:sp>
        <p:nvSpPr>
          <p:cNvPr id="9" name="Text 6"/>
          <p:cNvSpPr/>
          <p:nvPr>
            <p:custDataLst>
              <p:tags r:id="rId7"/>
            </p:custDataLst>
          </p:nvPr>
        </p:nvSpPr>
        <p:spPr>
          <a:xfrm>
            <a:off x="7587615" y="4807982"/>
            <a:ext cx="186333" cy="337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>
            <p:custDataLst>
              <p:tags r:id="rId8"/>
            </p:custDataLst>
          </p:nvPr>
        </p:nvSpPr>
        <p:spPr>
          <a:xfrm>
            <a:off x="8158758" y="4723686"/>
            <a:ext cx="3373279" cy="3514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zh-CN" altLang="en-US" sz="2200" dirty="0"/>
              <a:t>系统</a:t>
            </a:r>
            <a:r>
              <a:rPr lang="zh-CN" altLang="en-US" sz="2200" dirty="0"/>
              <a:t>模型</a:t>
            </a:r>
            <a:endParaRPr lang="zh-CN" altLang="en-US" sz="2200" dirty="0"/>
          </a:p>
        </p:txBody>
      </p:sp>
      <p:sp>
        <p:nvSpPr>
          <p:cNvPr id="11" name="Text 8"/>
          <p:cNvSpPr/>
          <p:nvPr>
            <p:custDataLst>
              <p:tags r:id="rId9"/>
            </p:custDataLst>
          </p:nvPr>
        </p:nvSpPr>
        <p:spPr>
          <a:xfrm>
            <a:off x="8158758" y="5210056"/>
            <a:ext cx="5684520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zh-CN" altLang="en-US" sz="1750" dirty="0"/>
              <a:t>交代作者使用</a:t>
            </a:r>
            <a:r>
              <a:rPr lang="zh-CN" altLang="en-US" sz="1750" dirty="0"/>
              <a:t>的系统假设与</a:t>
            </a:r>
            <a:r>
              <a:rPr lang="zh-CN" altLang="en-US" sz="1750" dirty="0"/>
              <a:t>模型</a:t>
            </a:r>
            <a:endParaRPr lang="zh-CN" altLang="en-US" sz="1750" dirty="0"/>
          </a:p>
        </p:txBody>
      </p:sp>
      <p:sp>
        <p:nvSpPr>
          <p:cNvPr id="12" name="Shape 9"/>
          <p:cNvSpPr/>
          <p:nvPr>
            <p:custDataLst>
              <p:tags r:id="rId10"/>
            </p:custDataLst>
          </p:nvPr>
        </p:nvSpPr>
        <p:spPr>
          <a:xfrm>
            <a:off x="787241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E9ECF2"/>
          </a:solidFill>
        </p:spPr>
      </p:sp>
      <p:sp>
        <p:nvSpPr>
          <p:cNvPr id="13" name="Text 10"/>
          <p:cNvSpPr/>
          <p:nvPr>
            <p:custDataLst>
              <p:tags r:id="rId11"/>
            </p:custDataLst>
          </p:nvPr>
        </p:nvSpPr>
        <p:spPr>
          <a:xfrm>
            <a:off x="949166" y="6491883"/>
            <a:ext cx="182166" cy="337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>
            <p:custDataLst>
              <p:tags r:id="rId12"/>
            </p:custDataLst>
          </p:nvPr>
        </p:nvSpPr>
        <p:spPr>
          <a:xfrm>
            <a:off x="1518285" y="6407587"/>
            <a:ext cx="2811899" cy="3514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zh-CN" altLang="en-US" sz="2200" dirty="0"/>
              <a:t>协议</a:t>
            </a:r>
            <a:r>
              <a:rPr lang="zh-CN" altLang="en-US" sz="2200" dirty="0"/>
              <a:t>细节</a:t>
            </a:r>
            <a:endParaRPr lang="zh-CN" altLang="en-US" sz="2200" dirty="0"/>
          </a:p>
        </p:txBody>
      </p:sp>
      <p:sp>
        <p:nvSpPr>
          <p:cNvPr id="15" name="Text 12"/>
          <p:cNvSpPr/>
          <p:nvPr>
            <p:custDataLst>
              <p:tags r:id="rId13"/>
            </p:custDataLst>
          </p:nvPr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zh-CN" alt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介绍作者的协议设计以及</a:t>
            </a:r>
            <a:r>
              <a:rPr lang="zh-CN" alt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思想</a:t>
            </a:r>
            <a:endParaRPr lang="zh-CN" altLang="en-US" sz="1750" dirty="0">
              <a:solidFill>
                <a:srgbClr val="15213F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6" name="Shape 13"/>
          <p:cNvSpPr/>
          <p:nvPr>
            <p:custDataLst>
              <p:tags r:id="rId14"/>
            </p:custDataLst>
          </p:nvPr>
        </p:nvSpPr>
        <p:spPr>
          <a:xfrm>
            <a:off x="7427714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E9ECF2"/>
          </a:solidFill>
        </p:spPr>
      </p:sp>
      <p:sp>
        <p:nvSpPr>
          <p:cNvPr id="17" name="Text 14"/>
          <p:cNvSpPr/>
          <p:nvPr>
            <p:custDataLst>
              <p:tags r:id="rId15"/>
            </p:custDataLst>
          </p:nvPr>
        </p:nvSpPr>
        <p:spPr>
          <a:xfrm>
            <a:off x="7582972" y="6491883"/>
            <a:ext cx="195501" cy="337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>
            <p:custDataLst>
              <p:tags r:id="rId16"/>
            </p:custDataLst>
          </p:nvPr>
        </p:nvSpPr>
        <p:spPr>
          <a:xfrm>
            <a:off x="8158758" y="6407587"/>
            <a:ext cx="2811899" cy="3514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zh-CN" altLang="en-US" sz="2200" dirty="0"/>
              <a:t>实验与</a:t>
            </a:r>
            <a:r>
              <a:rPr lang="zh-CN" altLang="en-US" sz="2200" dirty="0"/>
              <a:t>总结</a:t>
            </a:r>
            <a:endParaRPr lang="zh-CN" altLang="en-US" sz="2200" dirty="0"/>
          </a:p>
        </p:txBody>
      </p:sp>
      <p:sp>
        <p:nvSpPr>
          <p:cNvPr id="19" name="Text 16"/>
          <p:cNvSpPr/>
          <p:nvPr>
            <p:custDataLst>
              <p:tags r:id="rId17"/>
            </p:custDataLst>
          </p:nvPr>
        </p:nvSpPr>
        <p:spPr>
          <a:xfrm>
            <a:off x="8158758" y="6893957"/>
            <a:ext cx="5684520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zh-CN" alt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总结作者的实验效果与</a:t>
            </a:r>
            <a:r>
              <a:rPr lang="zh-CN" alt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评价</a:t>
            </a:r>
            <a:endParaRPr lang="zh-CN" altLang="en-US" sz="1750" dirty="0">
              <a:solidFill>
                <a:srgbClr val="15213F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0"/>
          <p:cNvSpPr/>
          <p:nvPr/>
        </p:nvSpPr>
        <p:spPr>
          <a:xfrm>
            <a:off x="6280190" y="5490250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zh-CN" alt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背景</a:t>
            </a:r>
            <a:r>
              <a:rPr lang="zh-CN" alt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介绍</a:t>
            </a:r>
            <a:endParaRPr lang="zh-CN" altLang="en-US" sz="4450" dirty="0">
              <a:solidFill>
                <a:srgbClr val="161613"/>
              </a:solidFill>
              <a:latin typeface="DM Sans Medium" pitchFamily="34" charset="0"/>
              <a:ea typeface="DM Sans Medium" pitchFamily="34" charset="-122"/>
              <a:cs typeface="DM Sans Medium" pitchFamily="34" charset="-12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533345" y="2851730"/>
            <a:ext cx="7321805" cy="2278990"/>
            <a:chOff x="2424136" y="1811320"/>
            <a:chExt cx="3317413" cy="1032580"/>
          </a:xfrm>
        </p:grpSpPr>
        <p:grpSp>
          <p:nvGrpSpPr>
            <p:cNvPr id="17" name="组合 16"/>
            <p:cNvGrpSpPr/>
            <p:nvPr/>
          </p:nvGrpSpPr>
          <p:grpSpPr>
            <a:xfrm>
              <a:off x="2424136" y="1811320"/>
              <a:ext cx="2973472" cy="769161"/>
              <a:chOff x="2629986" y="1459214"/>
              <a:chExt cx="3770606" cy="975360"/>
            </a:xfrm>
          </p:grpSpPr>
          <p:grpSp>
            <p:nvGrpSpPr>
              <p:cNvPr id="19" name="组合 18"/>
              <p:cNvGrpSpPr/>
              <p:nvPr/>
            </p:nvGrpSpPr>
            <p:grpSpPr>
              <a:xfrm>
                <a:off x="2629986" y="1459214"/>
                <a:ext cx="3770606" cy="975360"/>
                <a:chOff x="1166287" y="1249680"/>
                <a:chExt cx="3770606" cy="975360"/>
              </a:xfrm>
              <a:solidFill>
                <a:srgbClr val="003399"/>
              </a:solidFill>
            </p:grpSpPr>
            <p:sp>
              <p:nvSpPr>
                <p:cNvPr id="22" name="矩形 21"/>
                <p:cNvSpPr/>
                <p:nvPr/>
              </p:nvSpPr>
              <p:spPr>
                <a:xfrm>
                  <a:off x="1651546" y="1249680"/>
                  <a:ext cx="3285347" cy="9753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1" name="椭圆 20"/>
                <p:cNvSpPr/>
                <p:nvPr/>
              </p:nvSpPr>
              <p:spPr>
                <a:xfrm>
                  <a:off x="1166287" y="1249680"/>
                  <a:ext cx="975360" cy="97536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0" name="椭圆 19"/>
              <p:cNvSpPr/>
              <p:nvPr/>
            </p:nvSpPr>
            <p:spPr>
              <a:xfrm>
                <a:off x="2754944" y="1562181"/>
                <a:ext cx="769426" cy="7694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7200" dirty="0">
                    <a:solidFill>
                      <a:srgbClr val="003399"/>
                    </a:solidFill>
                    <a:latin typeface="Arial Black" panose="020B0A04020102020204" pitchFamily="34" charset="0"/>
                    <a:ea typeface="黑体" panose="02010609060101010101" pitchFamily="49" charset="-122"/>
                  </a:rPr>
                  <a:t>1</a:t>
                </a:r>
                <a:endParaRPr lang="zh-CN" altLang="en-US" sz="7200" dirty="0">
                  <a:solidFill>
                    <a:srgbClr val="003399"/>
                  </a:solidFill>
                  <a:latin typeface="Arial Black" panose="020B0A04020102020204" pitchFamily="34" charset="0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3150749" y="1965809"/>
              <a:ext cx="2590800" cy="878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60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背景介绍</a:t>
              </a:r>
              <a:endParaRPr lang="zh-CN" altLang="en-US" sz="60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endParaRPr>
            </a:p>
            <a:p>
              <a:endParaRPr lang="zh-CN" altLang="en-US" sz="6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20172" y="274706"/>
            <a:ext cx="540000" cy="540000"/>
            <a:chOff x="328496" y="364706"/>
            <a:chExt cx="540000" cy="540000"/>
          </a:xfrm>
        </p:grpSpPr>
        <p:sp>
          <p:nvSpPr>
            <p:cNvPr id="36" name="矩形 35"/>
            <p:cNvSpPr/>
            <p:nvPr/>
          </p:nvSpPr>
          <p:spPr>
            <a:xfrm>
              <a:off x="508496" y="544706"/>
              <a:ext cx="360000" cy="36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328496" y="364706"/>
              <a:ext cx="180000" cy="180000"/>
            </a:xfrm>
            <a:prstGeom prst="rect">
              <a:avLst/>
            </a:pr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0"/>
          <p:cNvSpPr/>
          <p:nvPr/>
        </p:nvSpPr>
        <p:spPr>
          <a:xfrm>
            <a:off x="793790" y="2177058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区块链与共识协议</a:t>
            </a:r>
            <a:endParaRPr lang="en-US" sz="4450" dirty="0"/>
          </a:p>
        </p:txBody>
      </p:sp>
      <p:sp>
        <p:nvSpPr>
          <p:cNvPr id="15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区块链</a:t>
            </a:r>
            <a:endParaRPr lang="en-US" sz="2200" dirty="0"/>
          </a:p>
        </p:txBody>
      </p:sp>
      <p:sp>
        <p:nvSpPr>
          <p:cNvPr id="16" name="Text 2"/>
          <p:cNvSpPr/>
          <p:nvPr/>
        </p:nvSpPr>
        <p:spPr>
          <a:xfrm>
            <a:off x="793790" y="4033957"/>
            <a:ext cx="6244709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区块链是一种分布式账本技术，通过密码学手段实现数据的安全存储与共享。其核心特性包括去中心化、不可篡改和可追溯。每个区块包含交易信息和前一区块的哈希值，形成链式结构。区块链广泛应用于金融、供应链管理、物联网等领域，确保数据的透明性和可信性。</a:t>
            </a:r>
            <a:endParaRPr lang="en-US" sz="1750" dirty="0"/>
          </a:p>
        </p:txBody>
      </p:sp>
      <p:sp>
        <p:nvSpPr>
          <p:cNvPr id="17" name="Text 3"/>
          <p:cNvSpPr/>
          <p:nvPr/>
        </p:nvSpPr>
        <p:spPr>
          <a:xfrm>
            <a:off x="7599521" y="345281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共识协议</a:t>
            </a:r>
            <a:endParaRPr lang="en-US" sz="2200" dirty="0"/>
          </a:p>
        </p:txBody>
      </p:sp>
      <p:sp>
        <p:nvSpPr>
          <p:cNvPr id="18" name="Text 4"/>
          <p:cNvSpPr/>
          <p:nvPr/>
        </p:nvSpPr>
        <p:spPr>
          <a:xfrm>
            <a:off x="7599521" y="4033957"/>
            <a:ext cx="6244709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共识协议是分布式系统中用来确保各节点达成统一决策的机制。它通过算法解决去中心化系统中的信任问题，保证数据的一致性和系统的可靠性。常见协议包括工作量证明 (PoW)、权益证明 (PoS) 和拜占庭容错 (BFT)，各有性能、能耗和安全性的权衡。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3643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系统模型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7430" y="2686050"/>
            <a:ext cx="1614011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5976" y="2950369"/>
            <a:ext cx="116800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912864"/>
            <a:ext cx="113359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边缘设备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507105"/>
            <a:ext cx="8861822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424" y="3550682"/>
            <a:ext cx="3228022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6092" y="3727847"/>
            <a:ext cx="156567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3777496"/>
            <a:ext cx="141696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边缘服务器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725120" y="4371737"/>
            <a:ext cx="8054816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418" y="4415314"/>
            <a:ext cx="484203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77878" y="4592479"/>
            <a:ext cx="153114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6702266" y="4642128"/>
            <a:ext cx="170033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雾计算服务器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532126" y="5236369"/>
            <a:ext cx="7247811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5279946"/>
            <a:ext cx="6456164" cy="80795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72163" y="5457111"/>
            <a:ext cx="164306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7509272" y="5506760"/>
            <a:ext cx="113359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云服务器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3790" y="6343055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Saguaro 的网络由分层容错域组成，每个域包含多个节点，每个域可使用不同的容错模型和协议。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21581"/>
            <a:ext cx="680370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基于协调器的跨域共识协议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270522"/>
            <a:ext cx="30480" cy="4737378"/>
          </a:xfrm>
          <a:prstGeom prst="roundRect">
            <a:avLst>
              <a:gd name="adj" fmla="val 111628"/>
            </a:avLst>
          </a:prstGeom>
          <a:solidFill>
            <a:srgbClr val="CFD2D8"/>
          </a:solidFill>
        </p:spPr>
      </p:sp>
      <p:sp>
        <p:nvSpPr>
          <p:cNvPr id="5" name="Shape 2"/>
          <p:cNvSpPr/>
          <p:nvPr/>
        </p:nvSpPr>
        <p:spPr>
          <a:xfrm>
            <a:off x="1358622" y="2765584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FD2D8"/>
          </a:solidFill>
        </p:spPr>
      </p:sp>
      <p:sp>
        <p:nvSpPr>
          <p:cNvPr id="6" name="Shape 3"/>
          <p:cNvSpPr/>
          <p:nvPr/>
        </p:nvSpPr>
        <p:spPr>
          <a:xfrm>
            <a:off x="878800" y="25256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</p:spPr>
      </p:sp>
      <p:sp>
        <p:nvSpPr>
          <p:cNvPr id="7" name="Text 4"/>
          <p:cNvSpPr/>
          <p:nvPr/>
        </p:nvSpPr>
        <p:spPr>
          <a:xfrm>
            <a:off x="1063823" y="2610683"/>
            <a:ext cx="140256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49733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Prepare 阶段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987754"/>
            <a:ext cx="596872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边缘域主节点将跨域事务转发给 LCA 域，并分配序列号。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FD2D8"/>
          </a:solidFill>
        </p:spPr>
      </p:sp>
      <p:sp>
        <p:nvSpPr>
          <p:cNvPr id="11" name="Shape 8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</p:spPr>
      </p:sp>
      <p:sp>
        <p:nvSpPr>
          <p:cNvPr id="12" name="Text 9"/>
          <p:cNvSpPr/>
          <p:nvPr/>
        </p:nvSpPr>
        <p:spPr>
          <a:xfrm>
            <a:off x="1040011" y="4144447"/>
            <a:ext cx="187881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0310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Prepared 阶段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521517"/>
            <a:ext cx="596872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涉及域主节点在域内达成共识，并将结果发送给 LCA 域。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583311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FD2D8"/>
          </a:solidFill>
        </p:spPr>
      </p:sp>
      <p:sp>
        <p:nvSpPr>
          <p:cNvPr id="16" name="Shape 13"/>
          <p:cNvSpPr/>
          <p:nvPr/>
        </p:nvSpPr>
        <p:spPr>
          <a:xfrm>
            <a:off x="878800" y="559319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</p:spPr>
      </p:sp>
      <p:sp>
        <p:nvSpPr>
          <p:cNvPr id="17" name="Text 14"/>
          <p:cNvSpPr/>
          <p:nvPr/>
        </p:nvSpPr>
        <p:spPr>
          <a:xfrm>
            <a:off x="1042035" y="5678210"/>
            <a:ext cx="18371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56486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Commit 阶段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055281"/>
            <a:ext cx="596872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LCA 域收到所有 Prepared 信息，在域内达成共识，最终生成 Commit 信息。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0739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数据聚合协议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13146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</p:spPr>
      </p:sp>
      <p:sp>
        <p:nvSpPr>
          <p:cNvPr id="4" name="Text 2"/>
          <p:cNvSpPr/>
          <p:nvPr/>
        </p:nvSpPr>
        <p:spPr>
          <a:xfrm>
            <a:off x="1020604" y="2739866"/>
            <a:ext cx="116800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53996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边缘域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030379"/>
            <a:ext cx="3400544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将事务打包成区块，并进行共识。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604855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</p:spPr>
      </p:sp>
      <p:sp>
        <p:nvSpPr>
          <p:cNvPr id="8" name="Shape 6"/>
          <p:cNvSpPr/>
          <p:nvPr/>
        </p:nvSpPr>
        <p:spPr>
          <a:xfrm>
            <a:off x="793790" y="3733443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</p:spPr>
      </p:sp>
      <p:sp>
        <p:nvSpPr>
          <p:cNvPr id="9" name="Text 7"/>
          <p:cNvSpPr/>
          <p:nvPr/>
        </p:nvSpPr>
        <p:spPr>
          <a:xfrm>
            <a:off x="1020604" y="4160163"/>
            <a:ext cx="156567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6025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上层域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450675"/>
            <a:ext cx="453401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接收来自子域的区块消息，进行排序和共识。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025152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</p:spPr>
      </p:sp>
      <p:sp>
        <p:nvSpPr>
          <p:cNvPr id="13" name="Shape 11"/>
          <p:cNvSpPr/>
          <p:nvPr/>
        </p:nvSpPr>
        <p:spPr>
          <a:xfrm>
            <a:off x="793790" y="5153739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</p:spPr>
      </p:sp>
      <p:sp>
        <p:nvSpPr>
          <p:cNvPr id="14" name="Text 12"/>
          <p:cNvSpPr/>
          <p:nvPr/>
        </p:nvSpPr>
        <p:spPr>
          <a:xfrm>
            <a:off x="1020604" y="5580459"/>
            <a:ext cx="153114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38055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根域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870972"/>
            <a:ext cx="3400544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包含所有交易，生成最终的账本。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71583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Saguaro 使用 Lazy 聚合协议，在回合结束时，将区块信息上传至父级域。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6731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乐观估计事务处理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51567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74248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事务提交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232904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边缘服务器广播事务，每个域自主提交和执行。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33018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55699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数据聚合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047417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LCA 域验证事务排序，若不一致则回滚。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793790" y="639984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Saguaro 支持乐观估计提交，在 LCA 域进行最终一致性检查。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7536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移动共识协议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9243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71809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锁位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208514"/>
            <a:ext cx="635127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跟踪设备移动状态，确保本地状态是最新的。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221" y="49243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5221" y="571809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remote 变量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85221" y="6208514"/>
            <a:ext cx="63513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记录设备的最新状态，用于状态同步。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793790" y="682656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Saguaro 通过状态查询和同步，确保设备在不同域之间继续进行交易处理。</a:t>
            </a:r>
            <a:endParaRPr lang="en-US" sz="175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10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11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12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13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14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15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16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2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3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4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5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6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7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8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ags/tag9.xml><?xml version="1.0" encoding="utf-8"?>
<p:tagLst xmlns:p="http://schemas.openxmlformats.org/presentationml/2006/main">
  <p:tag name="KSO_WM_DIAGRAM_VIRTUALLY_FRAME" val="{&quot;height&quot;:227.55,&quot;left&quot;:61.98748031496062,&quot;top&quot;:371.94377952755906,&quot;width&quot;:1028.0344094488187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1170</Words>
  <Application>WPS 演示</Application>
  <PresentationFormat>On-screen Show (16:9)</PresentationFormat>
  <Paragraphs>167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39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51" baseType="lpstr">
      <vt:lpstr>Arial</vt:lpstr>
      <vt:lpstr>宋体</vt:lpstr>
      <vt:lpstr>Wingdings</vt:lpstr>
      <vt:lpstr>Roboto Slab</vt:lpstr>
      <vt:lpstr>Roboto Slab</vt:lpstr>
      <vt:lpstr>Roboto Slab</vt:lpstr>
      <vt:lpstr>Roboto</vt:lpstr>
      <vt:lpstr>Roboto</vt:lpstr>
      <vt:lpstr>Roboto</vt:lpstr>
      <vt:lpstr>Roboto Bold</vt:lpstr>
      <vt:lpstr>Segoe Print</vt:lpstr>
      <vt:lpstr>Roboto Bold</vt:lpstr>
      <vt:lpstr>Roboto Bold</vt:lpstr>
      <vt:lpstr>Calibri</vt:lpstr>
      <vt:lpstr>微软雅黑</vt:lpstr>
      <vt:lpstr>Arial Unicode MS</vt:lpstr>
      <vt:lpstr>等线</vt:lpstr>
      <vt:lpstr>MingLiU-ExtB</vt:lpstr>
      <vt:lpstr>黑体</vt:lpstr>
      <vt:lpstr>Calibri Light</vt:lpstr>
      <vt:lpstr>仿宋</vt:lpstr>
      <vt:lpstr>Malgun Gothic</vt:lpstr>
      <vt:lpstr>SimSun-ExtB</vt:lpstr>
      <vt:lpstr>Yu Gothic Medium</vt:lpstr>
      <vt:lpstr>Trebuchet MS</vt:lpstr>
      <vt:lpstr>Times New Roman</vt:lpstr>
      <vt:lpstr>等线 Light</vt:lpstr>
      <vt:lpstr>MS PGothic</vt:lpstr>
      <vt:lpstr>Sitka Subheading</vt:lpstr>
      <vt:lpstr>Segoe UI Semilight</vt:lpstr>
      <vt:lpstr>DM Sans Medium</vt:lpstr>
      <vt:lpstr>DM Sans Medium</vt:lpstr>
      <vt:lpstr>DM Sans Medium</vt:lpstr>
      <vt:lpstr>Inter</vt:lpstr>
      <vt:lpstr>Inter</vt:lpstr>
      <vt:lpstr>Inter</vt:lpstr>
      <vt:lpstr>DejaVu Math TeX Gyre</vt:lpstr>
      <vt:lpstr>PMingLiU-ExtB</vt:lpstr>
      <vt:lpstr>Arial Black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VVolfBite</cp:lastModifiedBy>
  <cp:revision>3</cp:revision>
  <dcterms:created xsi:type="dcterms:W3CDTF">2024-12-12T05:44:00Z</dcterms:created>
  <dcterms:modified xsi:type="dcterms:W3CDTF">2024-12-12T09:16:18Z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5EC0C1A8FA97405689718519DA23FF75_13</vt:lpwstr>
  </property>
  <property fmtid="{D5CDD505-2E9C-101B-9397-08002B2CF9AE}" pid="3" name="KSOProductBuildVer">
    <vt:lpwstr>2052-12.1.0.19302</vt:lpwstr>
  </property>
</Properties>
</file>